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</p:sldIdLst>
  <p:sldSz cx="21386800" cy="30279975"/>
  <p:notesSz cx="6858000" cy="9144000"/>
  <p:defaultTextStyle>
    <a:defPPr>
      <a:defRPr lang="ru-RU"/>
    </a:defPPr>
    <a:lvl1pPr marL="0" algn="l" defTabSz="2952095" rtl="0" eaLnBrk="1" latinLnBrk="0" hangingPunct="1">
      <a:defRPr sz="5900" kern="1200">
        <a:solidFill>
          <a:schemeClr val="tx1"/>
        </a:solidFill>
        <a:latin typeface="+mn-lt"/>
        <a:ea typeface="+mn-ea"/>
        <a:cs typeface="+mn-cs"/>
      </a:defRPr>
    </a:lvl1pPr>
    <a:lvl2pPr marL="1476048" algn="l" defTabSz="2952095" rtl="0" eaLnBrk="1" latinLnBrk="0" hangingPunct="1">
      <a:defRPr sz="5900" kern="1200">
        <a:solidFill>
          <a:schemeClr val="tx1"/>
        </a:solidFill>
        <a:latin typeface="+mn-lt"/>
        <a:ea typeface="+mn-ea"/>
        <a:cs typeface="+mn-cs"/>
      </a:defRPr>
    </a:lvl2pPr>
    <a:lvl3pPr marL="2952095" algn="l" defTabSz="2952095" rtl="0" eaLnBrk="1" latinLnBrk="0" hangingPunct="1">
      <a:defRPr sz="5900" kern="1200">
        <a:solidFill>
          <a:schemeClr val="tx1"/>
        </a:solidFill>
        <a:latin typeface="+mn-lt"/>
        <a:ea typeface="+mn-ea"/>
        <a:cs typeface="+mn-cs"/>
      </a:defRPr>
    </a:lvl3pPr>
    <a:lvl4pPr marL="4428143" algn="l" defTabSz="2952095" rtl="0" eaLnBrk="1" latinLnBrk="0" hangingPunct="1">
      <a:defRPr sz="5900" kern="1200">
        <a:solidFill>
          <a:schemeClr val="tx1"/>
        </a:solidFill>
        <a:latin typeface="+mn-lt"/>
        <a:ea typeface="+mn-ea"/>
        <a:cs typeface="+mn-cs"/>
      </a:defRPr>
    </a:lvl4pPr>
    <a:lvl5pPr marL="5904191" algn="l" defTabSz="2952095" rtl="0" eaLnBrk="1" latinLnBrk="0" hangingPunct="1">
      <a:defRPr sz="5900" kern="1200">
        <a:solidFill>
          <a:schemeClr val="tx1"/>
        </a:solidFill>
        <a:latin typeface="+mn-lt"/>
        <a:ea typeface="+mn-ea"/>
        <a:cs typeface="+mn-cs"/>
      </a:defRPr>
    </a:lvl5pPr>
    <a:lvl6pPr marL="7380238" algn="l" defTabSz="2952095" rtl="0" eaLnBrk="1" latinLnBrk="0" hangingPunct="1">
      <a:defRPr sz="5900" kern="1200">
        <a:solidFill>
          <a:schemeClr val="tx1"/>
        </a:solidFill>
        <a:latin typeface="+mn-lt"/>
        <a:ea typeface="+mn-ea"/>
        <a:cs typeface="+mn-cs"/>
      </a:defRPr>
    </a:lvl6pPr>
    <a:lvl7pPr marL="8856286" algn="l" defTabSz="2952095" rtl="0" eaLnBrk="1" latinLnBrk="0" hangingPunct="1">
      <a:defRPr sz="5900" kern="1200">
        <a:solidFill>
          <a:schemeClr val="tx1"/>
        </a:solidFill>
        <a:latin typeface="+mn-lt"/>
        <a:ea typeface="+mn-ea"/>
        <a:cs typeface="+mn-cs"/>
      </a:defRPr>
    </a:lvl7pPr>
    <a:lvl8pPr marL="10332334" algn="l" defTabSz="2952095" rtl="0" eaLnBrk="1" latinLnBrk="0" hangingPunct="1">
      <a:defRPr sz="5900" kern="1200">
        <a:solidFill>
          <a:schemeClr val="tx1"/>
        </a:solidFill>
        <a:latin typeface="+mn-lt"/>
        <a:ea typeface="+mn-ea"/>
        <a:cs typeface="+mn-cs"/>
      </a:defRPr>
    </a:lvl8pPr>
    <a:lvl9pPr marL="11808381" algn="l" defTabSz="2952095" rtl="0" eaLnBrk="1" latinLnBrk="0" hangingPunct="1">
      <a:defRPr sz="5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537">
          <p15:clr>
            <a:srgbClr val="A4A3A4"/>
          </p15:clr>
        </p15:guide>
        <p15:guide id="2" pos="67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D6E0"/>
    <a:srgbClr val="B3C9E3"/>
    <a:srgbClr val="6D7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76" autoAdjust="0"/>
    <p:restoredTop sz="99768" autoAdjust="0"/>
  </p:normalViewPr>
  <p:slideViewPr>
    <p:cSldViewPr>
      <p:cViewPr>
        <p:scale>
          <a:sx n="28" d="100"/>
          <a:sy n="28" d="100"/>
        </p:scale>
        <p:origin x="-3288" y="-256"/>
      </p:cViewPr>
      <p:guideLst>
        <p:guide orient="horz" pos="9537"/>
        <p:guide pos="67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4010" y="9406424"/>
            <a:ext cx="18178780" cy="64905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8020" y="17158652"/>
            <a:ext cx="14970760" cy="77382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476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952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428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904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380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856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332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808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7376-4089-4458-BC39-8E17915864F3}" type="datetimeFigureOut">
              <a:rPr lang="ru-RU" smtClean="0"/>
              <a:t>20.06.24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8A8D-D4D2-43BE-9E1C-275F0D31B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38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7376-4089-4458-BC39-8E17915864F3}" type="datetimeFigureOut">
              <a:rPr lang="ru-RU" smtClean="0"/>
              <a:t>20.06.24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8A8D-D4D2-43BE-9E1C-275F0D31B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721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629071" y="1619140"/>
            <a:ext cx="3609024" cy="3444347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2008" y="1619140"/>
            <a:ext cx="10470622" cy="3444347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7376-4089-4458-BC39-8E17915864F3}" type="datetimeFigureOut">
              <a:rPr lang="ru-RU" smtClean="0"/>
              <a:t>20.06.24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8A8D-D4D2-43BE-9E1C-275F0D31B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824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7376-4089-4458-BC39-8E17915864F3}" type="datetimeFigureOut">
              <a:rPr lang="ru-RU" smtClean="0"/>
              <a:t>20.06.24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8A8D-D4D2-43BE-9E1C-275F0D31B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18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9410" y="19457689"/>
            <a:ext cx="18178780" cy="6013940"/>
          </a:xfrm>
        </p:spPr>
        <p:txBody>
          <a:bodyPr anchor="t"/>
          <a:lstStyle>
            <a:lvl1pPr algn="l">
              <a:defRPr sz="129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89410" y="12833950"/>
            <a:ext cx="18178780" cy="6623741"/>
          </a:xfrm>
        </p:spPr>
        <p:txBody>
          <a:bodyPr anchor="b"/>
          <a:lstStyle>
            <a:lvl1pPr marL="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1pPr>
            <a:lvl2pPr marL="1476048" indent="0">
              <a:buNone/>
              <a:defRPr sz="5900">
                <a:solidFill>
                  <a:schemeClr val="tx1">
                    <a:tint val="75000"/>
                  </a:schemeClr>
                </a:solidFill>
              </a:defRPr>
            </a:lvl2pPr>
            <a:lvl3pPr marL="2952095" indent="0">
              <a:buNone/>
              <a:defRPr sz="5200">
                <a:solidFill>
                  <a:schemeClr val="tx1">
                    <a:tint val="75000"/>
                  </a:schemeClr>
                </a:solidFill>
              </a:defRPr>
            </a:lvl3pPr>
            <a:lvl4pPr marL="4428143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4pPr>
            <a:lvl5pPr marL="5904191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5pPr>
            <a:lvl6pPr marL="7380238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6pPr>
            <a:lvl7pPr marL="8856286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7pPr>
            <a:lvl8pPr marL="10332334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8pPr>
            <a:lvl9pPr marL="11808381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7376-4089-4458-BC39-8E17915864F3}" type="datetimeFigureOut">
              <a:rPr lang="ru-RU" smtClean="0"/>
              <a:t>20.06.24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8A8D-D4D2-43BE-9E1C-275F0D31B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869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02007" y="9420438"/>
            <a:ext cx="7039821" cy="26642176"/>
          </a:xfrm>
        </p:spPr>
        <p:txBody>
          <a:bodyPr/>
          <a:lstStyle>
            <a:lvl1pPr>
              <a:defRPr sz="9100"/>
            </a:lvl1pPr>
            <a:lvl2pPr>
              <a:defRPr sz="7700"/>
            </a:lvl2pPr>
            <a:lvl3pPr>
              <a:defRPr sz="6400"/>
            </a:lvl3pPr>
            <a:lvl4pPr>
              <a:defRPr sz="5900"/>
            </a:lvl4pPr>
            <a:lvl5pPr>
              <a:defRPr sz="5900"/>
            </a:lvl5pPr>
            <a:lvl6pPr>
              <a:defRPr sz="5900"/>
            </a:lvl6pPr>
            <a:lvl7pPr>
              <a:defRPr sz="5900"/>
            </a:lvl7pPr>
            <a:lvl8pPr>
              <a:defRPr sz="5900"/>
            </a:lvl8pPr>
            <a:lvl9pPr>
              <a:defRPr sz="5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198275" y="9420438"/>
            <a:ext cx="7039821" cy="26642176"/>
          </a:xfrm>
        </p:spPr>
        <p:txBody>
          <a:bodyPr/>
          <a:lstStyle>
            <a:lvl1pPr>
              <a:defRPr sz="9100"/>
            </a:lvl1pPr>
            <a:lvl2pPr>
              <a:defRPr sz="7700"/>
            </a:lvl2pPr>
            <a:lvl3pPr>
              <a:defRPr sz="6400"/>
            </a:lvl3pPr>
            <a:lvl4pPr>
              <a:defRPr sz="5900"/>
            </a:lvl4pPr>
            <a:lvl5pPr>
              <a:defRPr sz="5900"/>
            </a:lvl5pPr>
            <a:lvl6pPr>
              <a:defRPr sz="5900"/>
            </a:lvl6pPr>
            <a:lvl7pPr>
              <a:defRPr sz="5900"/>
            </a:lvl7pPr>
            <a:lvl8pPr>
              <a:defRPr sz="5900"/>
            </a:lvl8pPr>
            <a:lvl9pPr>
              <a:defRPr sz="5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7376-4089-4458-BC39-8E17915864F3}" type="datetimeFigureOut">
              <a:rPr lang="ru-RU" smtClean="0"/>
              <a:t>20.06.24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8A8D-D4D2-43BE-9E1C-275F0D31B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457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340" y="1212603"/>
            <a:ext cx="19248120" cy="5046663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342" y="6777949"/>
            <a:ext cx="9449551" cy="2824727"/>
          </a:xfrm>
        </p:spPr>
        <p:txBody>
          <a:bodyPr anchor="b"/>
          <a:lstStyle>
            <a:lvl1pPr marL="0" indent="0">
              <a:buNone/>
              <a:defRPr sz="7700" b="1"/>
            </a:lvl1pPr>
            <a:lvl2pPr marL="1476048" indent="0">
              <a:buNone/>
              <a:defRPr sz="6400" b="1"/>
            </a:lvl2pPr>
            <a:lvl3pPr marL="2952095" indent="0">
              <a:buNone/>
              <a:defRPr sz="5900" b="1"/>
            </a:lvl3pPr>
            <a:lvl4pPr marL="4428143" indent="0">
              <a:buNone/>
              <a:defRPr sz="5200" b="1"/>
            </a:lvl4pPr>
            <a:lvl5pPr marL="5904191" indent="0">
              <a:buNone/>
              <a:defRPr sz="5200" b="1"/>
            </a:lvl5pPr>
            <a:lvl6pPr marL="7380238" indent="0">
              <a:buNone/>
              <a:defRPr sz="5200" b="1"/>
            </a:lvl6pPr>
            <a:lvl7pPr marL="8856286" indent="0">
              <a:buNone/>
              <a:defRPr sz="5200" b="1"/>
            </a:lvl7pPr>
            <a:lvl8pPr marL="10332334" indent="0">
              <a:buNone/>
              <a:defRPr sz="5200" b="1"/>
            </a:lvl8pPr>
            <a:lvl9pPr marL="11808381" indent="0">
              <a:buNone/>
              <a:defRPr sz="5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342" y="9602676"/>
            <a:ext cx="9449551" cy="17446035"/>
          </a:xfrm>
        </p:spPr>
        <p:txBody>
          <a:bodyPr/>
          <a:lstStyle>
            <a:lvl1pPr>
              <a:defRPr sz="7700"/>
            </a:lvl1pPr>
            <a:lvl2pPr>
              <a:defRPr sz="6400"/>
            </a:lvl2pPr>
            <a:lvl3pPr>
              <a:defRPr sz="5900"/>
            </a:lvl3pPr>
            <a:lvl4pPr>
              <a:defRPr sz="5200"/>
            </a:lvl4pPr>
            <a:lvl5pPr>
              <a:defRPr sz="52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0864199" y="6777949"/>
            <a:ext cx="9453262" cy="2824727"/>
          </a:xfrm>
        </p:spPr>
        <p:txBody>
          <a:bodyPr anchor="b"/>
          <a:lstStyle>
            <a:lvl1pPr marL="0" indent="0">
              <a:buNone/>
              <a:defRPr sz="7700" b="1"/>
            </a:lvl1pPr>
            <a:lvl2pPr marL="1476048" indent="0">
              <a:buNone/>
              <a:defRPr sz="6400" b="1"/>
            </a:lvl2pPr>
            <a:lvl3pPr marL="2952095" indent="0">
              <a:buNone/>
              <a:defRPr sz="5900" b="1"/>
            </a:lvl3pPr>
            <a:lvl4pPr marL="4428143" indent="0">
              <a:buNone/>
              <a:defRPr sz="5200" b="1"/>
            </a:lvl4pPr>
            <a:lvl5pPr marL="5904191" indent="0">
              <a:buNone/>
              <a:defRPr sz="5200" b="1"/>
            </a:lvl5pPr>
            <a:lvl6pPr marL="7380238" indent="0">
              <a:buNone/>
              <a:defRPr sz="5200" b="1"/>
            </a:lvl6pPr>
            <a:lvl7pPr marL="8856286" indent="0">
              <a:buNone/>
              <a:defRPr sz="5200" b="1"/>
            </a:lvl7pPr>
            <a:lvl8pPr marL="10332334" indent="0">
              <a:buNone/>
              <a:defRPr sz="5200" b="1"/>
            </a:lvl8pPr>
            <a:lvl9pPr marL="11808381" indent="0">
              <a:buNone/>
              <a:defRPr sz="5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0864199" y="9602676"/>
            <a:ext cx="9453262" cy="17446035"/>
          </a:xfrm>
        </p:spPr>
        <p:txBody>
          <a:bodyPr/>
          <a:lstStyle>
            <a:lvl1pPr>
              <a:defRPr sz="7700"/>
            </a:lvl1pPr>
            <a:lvl2pPr>
              <a:defRPr sz="6400"/>
            </a:lvl2pPr>
            <a:lvl3pPr>
              <a:defRPr sz="5900"/>
            </a:lvl3pPr>
            <a:lvl4pPr>
              <a:defRPr sz="5200"/>
            </a:lvl4pPr>
            <a:lvl5pPr>
              <a:defRPr sz="52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7376-4089-4458-BC39-8E17915864F3}" type="datetimeFigureOut">
              <a:rPr lang="ru-RU" smtClean="0"/>
              <a:t>20.06.24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8A8D-D4D2-43BE-9E1C-275F0D31B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981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7376-4089-4458-BC39-8E17915864F3}" type="datetimeFigureOut">
              <a:rPr lang="ru-RU" smtClean="0"/>
              <a:t>20.06.24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8A8D-D4D2-43BE-9E1C-275F0D31B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368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7376-4089-4458-BC39-8E17915864F3}" type="datetimeFigureOut">
              <a:rPr lang="ru-RU" smtClean="0"/>
              <a:t>20.06.24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8A8D-D4D2-43BE-9E1C-275F0D31B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30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343" y="1205592"/>
            <a:ext cx="7036110" cy="5130774"/>
          </a:xfrm>
        </p:spPr>
        <p:txBody>
          <a:bodyPr anchor="b"/>
          <a:lstStyle>
            <a:lvl1pPr algn="l">
              <a:defRPr sz="6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1644" y="1205594"/>
            <a:ext cx="11955817" cy="25843121"/>
          </a:xfrm>
        </p:spPr>
        <p:txBody>
          <a:bodyPr/>
          <a:lstStyle>
            <a:lvl1pPr>
              <a:defRPr sz="10300"/>
            </a:lvl1pPr>
            <a:lvl2pPr>
              <a:defRPr sz="9100"/>
            </a:lvl2pPr>
            <a:lvl3pPr>
              <a:defRPr sz="770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9343" y="6336368"/>
            <a:ext cx="7036110" cy="20712347"/>
          </a:xfrm>
        </p:spPr>
        <p:txBody>
          <a:bodyPr/>
          <a:lstStyle>
            <a:lvl1pPr marL="0" indent="0">
              <a:buNone/>
              <a:defRPr sz="4500"/>
            </a:lvl1pPr>
            <a:lvl2pPr marL="1476048" indent="0">
              <a:buNone/>
              <a:defRPr sz="3900"/>
            </a:lvl2pPr>
            <a:lvl3pPr marL="2952095" indent="0">
              <a:buNone/>
              <a:defRPr sz="3200"/>
            </a:lvl3pPr>
            <a:lvl4pPr marL="4428143" indent="0">
              <a:buNone/>
              <a:defRPr sz="2900"/>
            </a:lvl4pPr>
            <a:lvl5pPr marL="5904191" indent="0">
              <a:buNone/>
              <a:defRPr sz="2900"/>
            </a:lvl5pPr>
            <a:lvl6pPr marL="7380238" indent="0">
              <a:buNone/>
              <a:defRPr sz="2900"/>
            </a:lvl6pPr>
            <a:lvl7pPr marL="8856286" indent="0">
              <a:buNone/>
              <a:defRPr sz="2900"/>
            </a:lvl7pPr>
            <a:lvl8pPr marL="10332334" indent="0">
              <a:buNone/>
              <a:defRPr sz="2900"/>
            </a:lvl8pPr>
            <a:lvl9pPr marL="11808381" indent="0">
              <a:buNone/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7376-4089-4458-BC39-8E17915864F3}" type="datetimeFigureOut">
              <a:rPr lang="ru-RU" smtClean="0"/>
              <a:t>20.06.24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8A8D-D4D2-43BE-9E1C-275F0D31B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97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963" y="21195986"/>
            <a:ext cx="12832080" cy="2502306"/>
          </a:xfrm>
        </p:spPr>
        <p:txBody>
          <a:bodyPr anchor="b"/>
          <a:lstStyle>
            <a:lvl1pPr algn="l">
              <a:defRPr sz="6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91963" y="2705571"/>
            <a:ext cx="12832080" cy="18167985"/>
          </a:xfrm>
        </p:spPr>
        <p:txBody>
          <a:bodyPr/>
          <a:lstStyle>
            <a:lvl1pPr marL="0" indent="0">
              <a:buNone/>
              <a:defRPr sz="10300"/>
            </a:lvl1pPr>
            <a:lvl2pPr marL="1476048" indent="0">
              <a:buNone/>
              <a:defRPr sz="9100"/>
            </a:lvl2pPr>
            <a:lvl3pPr marL="2952095" indent="0">
              <a:buNone/>
              <a:defRPr sz="7700"/>
            </a:lvl3pPr>
            <a:lvl4pPr marL="4428143" indent="0">
              <a:buNone/>
              <a:defRPr sz="6400"/>
            </a:lvl4pPr>
            <a:lvl5pPr marL="5904191" indent="0">
              <a:buNone/>
              <a:defRPr sz="6400"/>
            </a:lvl5pPr>
            <a:lvl6pPr marL="7380238" indent="0">
              <a:buNone/>
              <a:defRPr sz="6400"/>
            </a:lvl6pPr>
            <a:lvl7pPr marL="8856286" indent="0">
              <a:buNone/>
              <a:defRPr sz="6400"/>
            </a:lvl7pPr>
            <a:lvl8pPr marL="10332334" indent="0">
              <a:buNone/>
              <a:defRPr sz="6400"/>
            </a:lvl8pPr>
            <a:lvl9pPr marL="11808381" indent="0">
              <a:buNone/>
              <a:defRPr sz="6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91963" y="23698291"/>
            <a:ext cx="12832080" cy="3553688"/>
          </a:xfrm>
        </p:spPr>
        <p:txBody>
          <a:bodyPr/>
          <a:lstStyle>
            <a:lvl1pPr marL="0" indent="0">
              <a:buNone/>
              <a:defRPr sz="4500"/>
            </a:lvl1pPr>
            <a:lvl2pPr marL="1476048" indent="0">
              <a:buNone/>
              <a:defRPr sz="3900"/>
            </a:lvl2pPr>
            <a:lvl3pPr marL="2952095" indent="0">
              <a:buNone/>
              <a:defRPr sz="3200"/>
            </a:lvl3pPr>
            <a:lvl4pPr marL="4428143" indent="0">
              <a:buNone/>
              <a:defRPr sz="2900"/>
            </a:lvl4pPr>
            <a:lvl5pPr marL="5904191" indent="0">
              <a:buNone/>
              <a:defRPr sz="2900"/>
            </a:lvl5pPr>
            <a:lvl6pPr marL="7380238" indent="0">
              <a:buNone/>
              <a:defRPr sz="2900"/>
            </a:lvl6pPr>
            <a:lvl7pPr marL="8856286" indent="0">
              <a:buNone/>
              <a:defRPr sz="2900"/>
            </a:lvl7pPr>
            <a:lvl8pPr marL="10332334" indent="0">
              <a:buNone/>
              <a:defRPr sz="2900"/>
            </a:lvl8pPr>
            <a:lvl9pPr marL="11808381" indent="0">
              <a:buNone/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7376-4089-4458-BC39-8E17915864F3}" type="datetimeFigureOut">
              <a:rPr lang="ru-RU" smtClean="0"/>
              <a:t>20.06.24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8A8D-D4D2-43BE-9E1C-275F0D31B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74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340" y="1212603"/>
            <a:ext cx="19248120" cy="5046663"/>
          </a:xfrm>
          <a:prstGeom prst="rect">
            <a:avLst/>
          </a:prstGeom>
        </p:spPr>
        <p:txBody>
          <a:bodyPr vert="horz" lIns="295210" tIns="147605" rIns="295210" bIns="1476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340" y="7065332"/>
            <a:ext cx="19248120" cy="19983383"/>
          </a:xfrm>
          <a:prstGeom prst="rect">
            <a:avLst/>
          </a:prstGeom>
        </p:spPr>
        <p:txBody>
          <a:bodyPr vert="horz" lIns="295210" tIns="147605" rIns="295210" bIns="14760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69340" y="28065055"/>
            <a:ext cx="4990254" cy="1612127"/>
          </a:xfrm>
          <a:prstGeom prst="rect">
            <a:avLst/>
          </a:prstGeom>
        </p:spPr>
        <p:txBody>
          <a:bodyPr vert="horz" lIns="295210" tIns="147605" rIns="295210" bIns="147605" rtlCol="0" anchor="ctr"/>
          <a:lstStyle>
            <a:lvl1pPr algn="l">
              <a:defRPr sz="3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67376-4089-4458-BC39-8E17915864F3}" type="datetimeFigureOut">
              <a:rPr lang="ru-RU" smtClean="0"/>
              <a:t>20.06.24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7307157" y="28065055"/>
            <a:ext cx="6772487" cy="1612127"/>
          </a:xfrm>
          <a:prstGeom prst="rect">
            <a:avLst/>
          </a:prstGeom>
        </p:spPr>
        <p:txBody>
          <a:bodyPr vert="horz" lIns="295210" tIns="147605" rIns="295210" bIns="147605" rtlCol="0" anchor="ctr"/>
          <a:lstStyle>
            <a:lvl1pPr algn="ctr">
              <a:defRPr sz="3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5327207" y="28065055"/>
            <a:ext cx="4990254" cy="1612127"/>
          </a:xfrm>
          <a:prstGeom prst="rect">
            <a:avLst/>
          </a:prstGeom>
        </p:spPr>
        <p:txBody>
          <a:bodyPr vert="horz" lIns="295210" tIns="147605" rIns="295210" bIns="147605" rtlCol="0" anchor="ctr"/>
          <a:lstStyle>
            <a:lvl1pPr algn="r">
              <a:defRPr sz="3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98A8D-D4D2-43BE-9E1C-275F0D31B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95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952095" rtl="0" eaLnBrk="1" latinLnBrk="0" hangingPunct="1">
        <a:spcBef>
          <a:spcPct val="0"/>
        </a:spcBef>
        <a:buNone/>
        <a:defRPr sz="1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07036" indent="-1107036" algn="l" defTabSz="2952095" rtl="0" eaLnBrk="1" latinLnBrk="0" hangingPunct="1">
        <a:spcBef>
          <a:spcPct val="20000"/>
        </a:spcBef>
        <a:buFont typeface="Arial" panose="020B0604020202020204" pitchFamily="34" charset="0"/>
        <a:buChar char="•"/>
        <a:defRPr sz="10300" kern="1200">
          <a:solidFill>
            <a:schemeClr val="tx1"/>
          </a:solidFill>
          <a:latin typeface="+mn-lt"/>
          <a:ea typeface="+mn-ea"/>
          <a:cs typeface="+mn-cs"/>
        </a:defRPr>
      </a:lvl1pPr>
      <a:lvl2pPr marL="2398577" indent="-922530" algn="l" defTabSz="2952095" rtl="0" eaLnBrk="1" latinLnBrk="0" hangingPunct="1">
        <a:spcBef>
          <a:spcPct val="20000"/>
        </a:spcBef>
        <a:buFont typeface="Arial" panose="020B0604020202020204" pitchFamily="34" charset="0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2pPr>
      <a:lvl3pPr marL="3690120" indent="-738024" algn="l" defTabSz="2952095" rtl="0" eaLnBrk="1" latinLnBrk="0" hangingPunct="1">
        <a:spcBef>
          <a:spcPct val="20000"/>
        </a:spcBef>
        <a:buFont typeface="Arial" panose="020B0604020202020204" pitchFamily="34" charset="0"/>
        <a:buChar char="•"/>
        <a:defRPr sz="7700" kern="1200">
          <a:solidFill>
            <a:schemeClr val="tx1"/>
          </a:solidFill>
          <a:latin typeface="+mn-lt"/>
          <a:ea typeface="+mn-ea"/>
          <a:cs typeface="+mn-cs"/>
        </a:defRPr>
      </a:lvl3pPr>
      <a:lvl4pPr marL="5166167" indent="-738024" algn="l" defTabSz="2952095" rtl="0" eaLnBrk="1" latinLnBrk="0" hangingPunct="1">
        <a:spcBef>
          <a:spcPct val="20000"/>
        </a:spcBef>
        <a:buFont typeface="Arial" panose="020B0604020202020204" pitchFamily="34" charset="0"/>
        <a:buChar char="–"/>
        <a:defRPr sz="6400" kern="1200">
          <a:solidFill>
            <a:schemeClr val="tx1"/>
          </a:solidFill>
          <a:latin typeface="+mn-lt"/>
          <a:ea typeface="+mn-ea"/>
          <a:cs typeface="+mn-cs"/>
        </a:defRPr>
      </a:lvl4pPr>
      <a:lvl5pPr marL="6642215" indent="-738024" algn="l" defTabSz="2952095" rtl="0" eaLnBrk="1" latinLnBrk="0" hangingPunct="1">
        <a:spcBef>
          <a:spcPct val="20000"/>
        </a:spcBef>
        <a:buFont typeface="Arial" panose="020B0604020202020204" pitchFamily="34" charset="0"/>
        <a:buChar char="»"/>
        <a:defRPr sz="6400" kern="1200">
          <a:solidFill>
            <a:schemeClr val="tx1"/>
          </a:solidFill>
          <a:latin typeface="+mn-lt"/>
          <a:ea typeface="+mn-ea"/>
          <a:cs typeface="+mn-cs"/>
        </a:defRPr>
      </a:lvl5pPr>
      <a:lvl6pPr marL="8118263" indent="-738024" algn="l" defTabSz="2952095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6pPr>
      <a:lvl7pPr marL="9594310" indent="-738024" algn="l" defTabSz="2952095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7pPr>
      <a:lvl8pPr marL="11070358" indent="-738024" algn="l" defTabSz="2952095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8pPr>
      <a:lvl9pPr marL="12546406" indent="-738024" algn="l" defTabSz="2952095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952095" rtl="0" eaLnBrk="1" latinLnBrk="0" hangingPunct="1">
        <a:defRPr sz="5900" kern="1200">
          <a:solidFill>
            <a:schemeClr val="tx1"/>
          </a:solidFill>
          <a:latin typeface="+mn-lt"/>
          <a:ea typeface="+mn-ea"/>
          <a:cs typeface="+mn-cs"/>
        </a:defRPr>
      </a:lvl1pPr>
      <a:lvl2pPr marL="1476048" algn="l" defTabSz="2952095" rtl="0" eaLnBrk="1" latinLnBrk="0" hangingPunct="1">
        <a:defRPr sz="5900" kern="1200">
          <a:solidFill>
            <a:schemeClr val="tx1"/>
          </a:solidFill>
          <a:latin typeface="+mn-lt"/>
          <a:ea typeface="+mn-ea"/>
          <a:cs typeface="+mn-cs"/>
        </a:defRPr>
      </a:lvl2pPr>
      <a:lvl3pPr marL="2952095" algn="l" defTabSz="2952095" rtl="0" eaLnBrk="1" latinLnBrk="0" hangingPunct="1">
        <a:defRPr sz="5900" kern="1200">
          <a:solidFill>
            <a:schemeClr val="tx1"/>
          </a:solidFill>
          <a:latin typeface="+mn-lt"/>
          <a:ea typeface="+mn-ea"/>
          <a:cs typeface="+mn-cs"/>
        </a:defRPr>
      </a:lvl3pPr>
      <a:lvl4pPr marL="4428143" algn="l" defTabSz="2952095" rtl="0" eaLnBrk="1" latinLnBrk="0" hangingPunct="1">
        <a:defRPr sz="5900" kern="1200">
          <a:solidFill>
            <a:schemeClr val="tx1"/>
          </a:solidFill>
          <a:latin typeface="+mn-lt"/>
          <a:ea typeface="+mn-ea"/>
          <a:cs typeface="+mn-cs"/>
        </a:defRPr>
      </a:lvl4pPr>
      <a:lvl5pPr marL="5904191" algn="l" defTabSz="2952095" rtl="0" eaLnBrk="1" latinLnBrk="0" hangingPunct="1">
        <a:defRPr sz="5900" kern="1200">
          <a:solidFill>
            <a:schemeClr val="tx1"/>
          </a:solidFill>
          <a:latin typeface="+mn-lt"/>
          <a:ea typeface="+mn-ea"/>
          <a:cs typeface="+mn-cs"/>
        </a:defRPr>
      </a:lvl5pPr>
      <a:lvl6pPr marL="7380238" algn="l" defTabSz="2952095" rtl="0" eaLnBrk="1" latinLnBrk="0" hangingPunct="1">
        <a:defRPr sz="5900" kern="1200">
          <a:solidFill>
            <a:schemeClr val="tx1"/>
          </a:solidFill>
          <a:latin typeface="+mn-lt"/>
          <a:ea typeface="+mn-ea"/>
          <a:cs typeface="+mn-cs"/>
        </a:defRPr>
      </a:lvl6pPr>
      <a:lvl7pPr marL="8856286" algn="l" defTabSz="2952095" rtl="0" eaLnBrk="1" latinLnBrk="0" hangingPunct="1">
        <a:defRPr sz="5900" kern="1200">
          <a:solidFill>
            <a:schemeClr val="tx1"/>
          </a:solidFill>
          <a:latin typeface="+mn-lt"/>
          <a:ea typeface="+mn-ea"/>
          <a:cs typeface="+mn-cs"/>
        </a:defRPr>
      </a:lvl7pPr>
      <a:lvl8pPr marL="10332334" algn="l" defTabSz="2952095" rtl="0" eaLnBrk="1" latinLnBrk="0" hangingPunct="1">
        <a:defRPr sz="5900" kern="1200">
          <a:solidFill>
            <a:schemeClr val="tx1"/>
          </a:solidFill>
          <a:latin typeface="+mn-lt"/>
          <a:ea typeface="+mn-ea"/>
          <a:cs typeface="+mn-cs"/>
        </a:defRPr>
      </a:lvl8pPr>
      <a:lvl9pPr marL="11808381" algn="l" defTabSz="2952095" rtl="0" eaLnBrk="1" latinLnBrk="0" hangingPunct="1">
        <a:defRPr sz="5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gif"/><Relationship Id="rId16" Type="http://schemas.openxmlformats.org/officeDocument/2006/relationships/image" Target="../media/image16.gif"/><Relationship Id="rId17" Type="http://schemas.openxmlformats.org/officeDocument/2006/relationships/image" Target="../media/image17.gif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20" Type="http://schemas.openxmlformats.org/officeDocument/2006/relationships/image" Target="../media/image42.gif"/><Relationship Id="rId21" Type="http://schemas.openxmlformats.org/officeDocument/2006/relationships/image" Target="../media/image43.gif"/><Relationship Id="rId22" Type="http://schemas.openxmlformats.org/officeDocument/2006/relationships/image" Target="../media/image44.gif"/><Relationship Id="rId23" Type="http://schemas.openxmlformats.org/officeDocument/2006/relationships/image" Target="../media/image4.gif"/><Relationship Id="rId24" Type="http://schemas.openxmlformats.org/officeDocument/2006/relationships/image" Target="../media/image45.png"/><Relationship Id="rId25" Type="http://schemas.openxmlformats.org/officeDocument/2006/relationships/image" Target="../media/image46.png"/><Relationship Id="rId26" Type="http://schemas.openxmlformats.org/officeDocument/2006/relationships/image" Target="../media/image47.png"/><Relationship Id="rId27" Type="http://schemas.openxmlformats.org/officeDocument/2006/relationships/image" Target="../media/image48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4" Type="http://schemas.openxmlformats.org/officeDocument/2006/relationships/image" Target="../media/image36.png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openxmlformats.org/officeDocument/2006/relationships/image" Target="../media/image39.png"/><Relationship Id="rId18" Type="http://schemas.openxmlformats.org/officeDocument/2006/relationships/image" Target="../media/image40.png"/><Relationship Id="rId19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microsoft.com/office/2007/relationships/hdphoto" Target="../media/hdphoto1.wdp"/><Relationship Id="rId5" Type="http://schemas.openxmlformats.org/officeDocument/2006/relationships/image" Target="../media/image28.png"/><Relationship Id="rId6" Type="http://schemas.microsoft.com/office/2007/relationships/hdphoto" Target="../media/hdphoto2.wdp"/><Relationship Id="rId7" Type="http://schemas.openxmlformats.org/officeDocument/2006/relationships/image" Target="../media/image29.png"/><Relationship Id="rId8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Скругленный прямоугольник 63"/>
          <p:cNvSpPr/>
          <p:nvPr/>
        </p:nvSpPr>
        <p:spPr>
          <a:xfrm>
            <a:off x="12709624" y="3042643"/>
            <a:ext cx="8496944" cy="30963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Picture 4" descr="C:\РАБОТА\Фото\Эмблема ЯНЦ СО РА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04" y="306339"/>
            <a:ext cx="2698180" cy="269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4368" y="162323"/>
            <a:ext cx="185780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Федеральное </a:t>
            </a:r>
            <a:r>
              <a:rPr lang="ru-RU" sz="2800" dirty="0"/>
              <a:t>государственное бюджетное учреждение науки </a:t>
            </a:r>
          </a:p>
          <a:p>
            <a:pPr algn="ctr"/>
            <a:r>
              <a:rPr lang="ru-RU" sz="2800" dirty="0"/>
              <a:t>Федеральный исследовательский центр </a:t>
            </a:r>
          </a:p>
          <a:p>
            <a:pPr algn="ctr"/>
            <a:r>
              <a:rPr lang="ru-RU" sz="2800" dirty="0"/>
              <a:t>Якутский научный центр Сибирского отделения Российской </a:t>
            </a:r>
            <a:r>
              <a:rPr lang="ru-RU" sz="2800" dirty="0"/>
              <a:t>А</a:t>
            </a:r>
            <a:r>
              <a:rPr lang="ru-RU" sz="2800" dirty="0" smtClean="0"/>
              <a:t>кадемии </a:t>
            </a:r>
            <a:r>
              <a:rPr lang="ru-RU" sz="2800" dirty="0"/>
              <a:t>н</a:t>
            </a:r>
            <a:r>
              <a:rPr lang="ru-RU" sz="2800" dirty="0" smtClean="0"/>
              <a:t>аук</a:t>
            </a:r>
            <a:endParaRPr lang="ru-RU" sz="2800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52240" y="3111897"/>
            <a:ext cx="10297144" cy="97238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C:\РАБОТА\Стенды\Лого ОЦ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392" y="3474691"/>
            <a:ext cx="2029486" cy="202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2280" y="7291115"/>
            <a:ext cx="9575836" cy="400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ФИЦ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ЯНЦ СО РАН приглашает выпускников магистратур и специалитета вузов РФ, обучившихся, как на территории республики, так и за ее пределами поступить в научную аспирантуру по 22 научным специальностям на 33 бюджетных </a:t>
            </a: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места </a:t>
            </a: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70000"/>
              </a:lnSpc>
            </a:pPr>
            <a:endParaRPr lang="en-US" sz="2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• Прием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документов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осуществляется 01.08-30.09.2024 г.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• Вступительные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испытания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проводятся 01.10-28 .10.2024 г.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• Начало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обучения – с 1 ноября 2024 года</a:t>
            </a:r>
          </a:p>
          <a:p>
            <a:pPr algn="just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http://qrcoder.ru/code/?https%3A%2F%2Fprez.ysn.ru%2Faspirantura%2F&amp;6&amp;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202" y="10780740"/>
            <a:ext cx="1584176" cy="158417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4284688" y="1602483"/>
            <a:ext cx="136095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Российская Академия наук работает на территории Якутии практически с момента ее создания с </a:t>
            </a:r>
            <a:r>
              <a:rPr lang="ru-RU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1724 года</a:t>
            </a: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. Наука в республике прошла славный путь от первых исследований первых академиков РАН Герхарда Фридриха Миллера, Степана Петровича Крашенинникова и др. первых академиков в XVIII веке до </a:t>
            </a:r>
            <a:r>
              <a:rPr lang="ru-RU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современных научных </a:t>
            </a: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работ школ академиков </a:t>
            </a:r>
            <a:r>
              <a:rPr lang="ru-RU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и член-корреспондентов РАН</a:t>
            </a:r>
            <a:endParaRPr lang="ru-RU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21386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56296" y="3402683"/>
            <a:ext cx="936104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ФИЦ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«Якутский научный центр СО РАН» является самой крупной научной организацией в Якутии, деятельность которой на основе координации и интеграции с производственными предприятиями, вузовской и отраслевой наукой, органами законодательной и исполнительной власти направлена на выполнение фундаментальных и прикладных исследований, внедрение научных разработок в народное хозяйство республики, участие сотрудников в научном сопровождении крупных комплексных проектов, ориентированных на продуктивное промышленное освоение территории Республики Саха (Якутии) и подготовку высококвалифицированных научных кадров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72320" y="11107539"/>
            <a:ext cx="67751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Информация о приеме на обучение по программам подготовки научных и научно-педагогических кадров в аспирантуре ЯНЦ СО РАН в 2023/2024 учебном году -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https://prez.ysn.ru/aspirantura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52240" y="12924160"/>
            <a:ext cx="10369152" cy="98677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83146" y="14718972"/>
            <a:ext cx="9180873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b="1" dirty="0">
                <a:latin typeface="Arial" pitchFamily="34" charset="0"/>
                <a:cs typeface="Arial" pitchFamily="34" charset="0"/>
              </a:rPr>
              <a:t>Институт гуманитарных исследований и проблем малочисленных народов Севера СО РАН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был создан 17 сентября 1935 г. Основная цель работы Института - сохранение, изучение и развитие языка, фольклора, литературы и истории народов Якутии. Основное содержание исследований филологического направления Института составляют терминологическая, диалектная, лексико-фразеологическая системы; проблема взаимодействия лексической и грамматической семантики якутского языка; документирование, описание и систематизация вербальных традиций коренных малочисленных народов Севера; изучение и издание фольклорных произведений.</a:t>
            </a:r>
            <a:endParaRPr lang="ru-RU" sz="190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52440" y="13267779"/>
            <a:ext cx="75456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cap="all" dirty="0">
                <a:cs typeface="Arial" panose="020B0604020202020204" pitchFamily="34" charset="0"/>
              </a:rPr>
              <a:t>ИНСТИТУТ ГУМАНИТАРНЫХ ИССЛЕДОВАНИЙ </a:t>
            </a:r>
            <a:endParaRPr lang="ru-RU" sz="2800" cap="all" dirty="0" smtClean="0">
              <a:cs typeface="Arial" panose="020B0604020202020204" pitchFamily="34" charset="0"/>
            </a:endParaRPr>
          </a:p>
          <a:p>
            <a:r>
              <a:rPr lang="ru-RU" sz="2800" cap="all" dirty="0" smtClean="0">
                <a:cs typeface="Arial" panose="020B0604020202020204" pitchFamily="34" charset="0"/>
              </a:rPr>
              <a:t>И </a:t>
            </a:r>
            <a:r>
              <a:rPr lang="ru-RU" sz="2800" cap="all" dirty="0">
                <a:cs typeface="Arial" panose="020B0604020202020204" pitchFamily="34" charset="0"/>
              </a:rPr>
              <a:t>ПРОБЛЕМ МАЛОЧИСЛЕННЫХ НАРОДОВ </a:t>
            </a:r>
            <a:r>
              <a:rPr lang="ru-RU" sz="2800" cap="all" dirty="0" smtClean="0">
                <a:cs typeface="Arial" panose="020B0604020202020204" pitchFamily="34" charset="0"/>
              </a:rPr>
              <a:t>СЕВЕРА СО РАН</a:t>
            </a:r>
            <a:endParaRPr lang="ru-RU" sz="2800" dirty="0">
              <a:cs typeface="Arial" panose="020B0604020202020204" pitchFamily="34" charset="0"/>
            </a:endParaRPr>
          </a:p>
        </p:txBody>
      </p:sp>
      <p:pic>
        <p:nvPicPr>
          <p:cNvPr id="21" name="Picture 29" descr="Институт гуманитарных исследований и проблем малочисленных народов Севера Сибирского отделения Российской академии нау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68264" y="13267779"/>
            <a:ext cx="1464577" cy="146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414772" y="21902472"/>
            <a:ext cx="6570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к/т: +7(4112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35-49-96</a:t>
            </a: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Адрес: г. Якутск, ул. Петровского, д. 1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3146" y="17473953"/>
            <a:ext cx="93607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Научные специальности (бюджет):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5.4.7. Социология управления – 1 место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5.6.1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Отечественная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история – 2 места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5.6.3.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Археология – 1 место (1 коммерческое)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5.6.4. Этнология, антропология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этнография – 1 место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5.9.5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Русский язык. Языки народов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России –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 место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5.9.8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Теоретическая, прикладная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сравнительно-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сопоставительная лингвистика –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Научные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специальности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(коммерческое)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5.4.7. Социология управления – 1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5.6.4. Этнология, антропология и этнография – 1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5.9.5. Русский язык. Языки народов России – 2 места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5.9.8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Теоретическая, прикладная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сравнительно-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сопоставительная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лингвистика – 1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0765408" y="12115651"/>
            <a:ext cx="9937104" cy="90278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12781632" y="12403683"/>
            <a:ext cx="70286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cap="all" dirty="0" smtClean="0">
                <a:cs typeface="Arial" panose="020B0604020202020204" pitchFamily="34" charset="0"/>
              </a:rPr>
              <a:t>ЯКУТСКИЙ НАУЧНО-ИССЛЕДОВАТЕЛЬСКИЙ  </a:t>
            </a:r>
          </a:p>
          <a:p>
            <a:r>
              <a:rPr lang="ru-RU" sz="2800" cap="all" dirty="0" smtClean="0">
                <a:cs typeface="Arial" panose="020B0604020202020204" pitchFamily="34" charset="0"/>
              </a:rPr>
              <a:t>ИНСТИТУТ СЕЛЬСКОГО ХОЗЯЙСТВА </a:t>
            </a:r>
            <a:endParaRPr lang="ru-RU" sz="2800" cap="all" dirty="0" smtClean="0">
              <a:cs typeface="Arial" panose="020B0604020202020204" pitchFamily="34" charset="0"/>
            </a:endParaRPr>
          </a:p>
          <a:p>
            <a:r>
              <a:rPr lang="ru-RU" sz="2800" cap="all" dirty="0" err="1" smtClean="0">
                <a:cs typeface="Arial" panose="020B0604020202020204" pitchFamily="34" charset="0"/>
              </a:rPr>
              <a:t>ИМени</a:t>
            </a:r>
            <a:r>
              <a:rPr lang="ru-RU" sz="2800" cap="all" dirty="0" smtClean="0">
                <a:cs typeface="Arial" panose="020B0604020202020204" pitchFamily="34" charset="0"/>
              </a:rPr>
              <a:t> </a:t>
            </a:r>
            <a:r>
              <a:rPr lang="ru-RU" sz="2800" cap="all" dirty="0" smtClean="0">
                <a:cs typeface="Arial" panose="020B0604020202020204" pitchFamily="34" charset="0"/>
              </a:rPr>
              <a:t>М.Г. САФРОНОВА</a:t>
            </a:r>
            <a:endParaRPr lang="ru-RU" sz="2800" dirty="0">
              <a:cs typeface="Arial" panose="020B0604020202020204" pitchFamily="34" charset="0"/>
            </a:endParaRPr>
          </a:p>
        </p:txBody>
      </p:sp>
      <p:pic>
        <p:nvPicPr>
          <p:cNvPr id="27" name="Picture 31" descr="Якутский научно-исследовательский институт сельского хозяйства имени М. Г. Сафронова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62"/>
          <a:stretch/>
        </p:blipFill>
        <p:spPr bwMode="auto">
          <a:xfrm>
            <a:off x="11053440" y="12547699"/>
            <a:ext cx="1660424" cy="16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1269464" y="19748499"/>
            <a:ext cx="6222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к/т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: +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7(4112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21-45-74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Адрес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: г. Якутск, ул. Бестужева-Марлинского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23, корпус 1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1053440" y="14203883"/>
            <a:ext cx="95050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Якутский научно-исследовательский институт сельского хозяйства имени М.Г. Сафронова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ведет свою историю с создания 1 августа 1908 г. премьер – министром России П.А. Столыпиным и губернатором Якутии И.И.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Крафтом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Якутской бактериологической лаборатории, которая в составе других сельскохозяйственных научных организаций вошла 30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марта 1956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года в состав комплексного Института. Сегодня ЯНИИСХ –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это научная организация, занимающаяся фундаментальными, поисковыми и прикладными научными исследованиями в сфере животноводства, растениеводства, земледелия, защиты растений, ветеринарной медицины, переработки сельскохозяйственной продукции,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агроэкономики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341472" y="17444243"/>
            <a:ext cx="87790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Научные специальности (бюджет):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1.5.17.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Паразитология – 1 место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4.1.1. Общее земледелие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растениеводство – 2 места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4.1.2. Селекция, семеноводство и биотехнология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растений – 2 места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4.2.3. Инфекционные болезни и иммунология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животных – 1 место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4.2.4. Частная зоотехния, кормление, технология приготовления кормов и производства продукции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животноводства – 2 места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80" y="26686464"/>
            <a:ext cx="4166910" cy="3334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550" y="22960615"/>
            <a:ext cx="3843312" cy="2571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448" y="20828619"/>
            <a:ext cx="2441740" cy="1913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92" y="24562526"/>
            <a:ext cx="4630789" cy="2937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1" name="Скругленный прямоугольник 40"/>
          <p:cNvSpPr/>
          <p:nvPr/>
        </p:nvSpPr>
        <p:spPr>
          <a:xfrm>
            <a:off x="6263288" y="23133871"/>
            <a:ext cx="9566259" cy="71461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8317136" y="23204883"/>
            <a:ext cx="72364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cap="all" dirty="0">
                <a:cs typeface="Arial" panose="020B0604020202020204" pitchFamily="34" charset="0"/>
              </a:rPr>
              <a:t>ИНСТИТУТ </a:t>
            </a:r>
            <a:r>
              <a:rPr lang="ru-RU" sz="2800" cap="all" dirty="0" smtClean="0">
                <a:cs typeface="Arial" panose="020B0604020202020204" pitchFamily="34" charset="0"/>
              </a:rPr>
              <a:t>физико-технических проблем севера </a:t>
            </a:r>
            <a:r>
              <a:rPr lang="ru-RU" sz="2800" cap="all" dirty="0" smtClean="0">
                <a:cs typeface="Arial" panose="020B0604020202020204" pitchFamily="34" charset="0"/>
              </a:rPr>
              <a:t>СО РАН</a:t>
            </a:r>
          </a:p>
          <a:p>
            <a:r>
              <a:rPr lang="ru-RU" sz="2800" cap="all" dirty="0" smtClean="0">
                <a:cs typeface="Arial" panose="020B0604020202020204" pitchFamily="34" charset="0"/>
              </a:rPr>
              <a:t>имени </a:t>
            </a:r>
            <a:r>
              <a:rPr lang="ru-RU" sz="2800" cap="all" dirty="0" err="1" smtClean="0">
                <a:cs typeface="Arial" panose="020B0604020202020204" pitchFamily="34" charset="0"/>
              </a:rPr>
              <a:t>В.п</a:t>
            </a:r>
            <a:r>
              <a:rPr lang="ru-RU" sz="2800" cap="all" dirty="0" smtClean="0">
                <a:cs typeface="Arial" panose="020B0604020202020204" pitchFamily="34" charset="0"/>
              </a:rPr>
              <a:t>. </a:t>
            </a:r>
            <a:r>
              <a:rPr lang="ru-RU" sz="2800" cap="all" dirty="0" err="1" smtClean="0">
                <a:cs typeface="Arial" panose="020B0604020202020204" pitchFamily="34" charset="0"/>
              </a:rPr>
              <a:t>ларионова</a:t>
            </a:r>
            <a:endParaRPr lang="ru-RU" sz="2800" dirty="0"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895942" y="28977965"/>
            <a:ext cx="3873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к/т: +7(4112) 39-06-00</a:t>
            </a:r>
            <a:b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Адрес: г. Якутск, ул. Октябрьская, д. 1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6" descr=" Институт физико-технических проблем Севера им В.П. Ларионова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921" y="23133871"/>
            <a:ext cx="1401541" cy="140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6445584" y="24562526"/>
            <a:ext cx="8916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Институт физико-технических проблем Севера им. В.П. Ларионова СО РАН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был создан 14 мая 1970 года. Основной целью деятельности Института является выполнение фундаментальных научных исследований и прикладных разработок в области физикохимии, технологии и механики материалов, физико-технических проблем энергетики и тепломассопереноса, а также гидрометеорологии. </a:t>
            </a:r>
            <a:endParaRPr lang="ru-RU" sz="200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404774" y="26525308"/>
            <a:ext cx="54911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Научные специальности (бюджет):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1.1.7. Теоретическая механика,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динамика машин – 1 место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1.3.14. Теплофизика и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теоретическая теплотехника – 1  место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2.4.3.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Электроэнергетика – 1 место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2.4.5. Энергетические системы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и комплексы – 2 места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2.5.8. Сварка, родственные процессы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и технологии – 2 места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2.6.17.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Материаловедение –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место</a:t>
            </a:r>
          </a:p>
        </p:txBody>
      </p:sp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7154" y="26402040"/>
            <a:ext cx="4433045" cy="3204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5875" y="24235891"/>
            <a:ext cx="3801884" cy="3221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7045" y="22108566"/>
            <a:ext cx="4400550" cy="2781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Прямоугольник 11"/>
          <p:cNvSpPr/>
          <p:nvPr/>
        </p:nvSpPr>
        <p:spPr>
          <a:xfrm>
            <a:off x="8576287" y="20807504"/>
            <a:ext cx="9509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igi.ysn.ru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/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54" name="Picture 30" descr="http://qrcoder.ru/code/?https%3A%2F%2Figi.ysn.ru%2F&amp;4&amp;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347" y="19377639"/>
            <a:ext cx="1384031" cy="13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8902312" y="20900627"/>
            <a:ext cx="13083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agronii.ysn.ru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/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60" name="Picture 36" descr="http://qrcoder.ru/code/?https%3A%2F%2Fagronii.ysn.ru%2F&amp;4&amp;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2312" y="19604483"/>
            <a:ext cx="1250771" cy="12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3129830" y="28054598"/>
            <a:ext cx="16962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https://iptpn.ysn.ru/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63" name="Picture 39" descr="http://qrcoder.ru/code/?https%3A%2F%2Fiptpn.ysn.ru%2F&amp;4&amp;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9727" y="27633137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 descr="http://qrcoder.ru/code/?https%3A%2F%2Fprez.ysn.ru%2Faspirantura%2F&amp;6&amp;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347" y="17673107"/>
            <a:ext cx="1396782" cy="139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 descr="http://qrcoder.ru/code/?https%3A%2F%2Fprez.ysn.ru%2Faspirantura%2F&amp;6&amp;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8788" y="19634232"/>
            <a:ext cx="1208589" cy="120858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Прямоугольник 31"/>
          <p:cNvSpPr/>
          <p:nvPr/>
        </p:nvSpPr>
        <p:spPr>
          <a:xfrm>
            <a:off x="8115417" y="19008793"/>
            <a:ext cx="293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prez.ysn.ru/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aspirantura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6742072" y="20900627"/>
            <a:ext cx="293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prez.ysn.ru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aspirantura</a:t>
            </a:r>
          </a:p>
        </p:txBody>
      </p:sp>
      <p:pic>
        <p:nvPicPr>
          <p:cNvPr id="56" name="Рисунок 55" descr="http://qrcoder.ru/code/?https%3A%2F%2Fprez.ysn.ru%2Faspirantura%2F&amp;6&amp;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666" y="26525308"/>
            <a:ext cx="1158565" cy="115856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Прямоугольник 56"/>
          <p:cNvSpPr/>
          <p:nvPr/>
        </p:nvSpPr>
        <p:spPr>
          <a:xfrm>
            <a:off x="13125533" y="26919910"/>
            <a:ext cx="293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prez.ysn.ru/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aspirantura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Изображение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861752" y="20468579"/>
            <a:ext cx="2016224" cy="2606003"/>
          </a:xfrm>
          <a:prstGeom prst="rect">
            <a:avLst/>
          </a:prstGeom>
        </p:spPr>
      </p:pic>
      <p:sp>
        <p:nvSpPr>
          <p:cNvPr id="59" name="Скругленный прямоугольник 58"/>
          <p:cNvSpPr/>
          <p:nvPr/>
        </p:nvSpPr>
        <p:spPr>
          <a:xfrm>
            <a:off x="10693400" y="6066979"/>
            <a:ext cx="10693400" cy="60486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5" name="Изображение 3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65408" y="10099427"/>
            <a:ext cx="2302606" cy="1728192"/>
          </a:xfrm>
          <a:prstGeom prst="rect">
            <a:avLst/>
          </a:prstGeom>
        </p:spPr>
      </p:pic>
      <p:pic>
        <p:nvPicPr>
          <p:cNvPr id="36" name="Изображение 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213680" y="6355011"/>
            <a:ext cx="7560840" cy="5557217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12853640" y="3114651"/>
            <a:ext cx="8208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cs typeface="Arial" panose="020B0604020202020204" pitchFamily="34" charset="0"/>
              </a:rPr>
              <a:t>В ЯНЦ СО РАН в 1951 г. была создана самая первая аспирантура на территории Якутии.</a:t>
            </a:r>
          </a:p>
          <a:p>
            <a:pPr algn="just"/>
            <a:r>
              <a:rPr lang="ru-RU" sz="2400" dirty="0" smtClean="0">
                <a:cs typeface="Arial" panose="020B0604020202020204" pitchFamily="34" charset="0"/>
              </a:rPr>
              <a:t>В настоящее время научная </a:t>
            </a:r>
            <a:r>
              <a:rPr lang="ru-RU" sz="2400" dirty="0">
                <a:cs typeface="Arial" panose="020B0604020202020204" pitchFamily="34" charset="0"/>
              </a:rPr>
              <a:t>аспирантура курируется Образовательным Центром ФИЦ «Якутский научный центр СО РАН» в составе аспирантуры и кафедры специальных дисциплин</a:t>
            </a:r>
            <a:r>
              <a:rPr lang="ru-RU" sz="2400" dirty="0" smtClean="0"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2400" dirty="0" smtClean="0">
                <a:cs typeface="Arial" panose="020B0604020202020204" pitchFamily="34" charset="0"/>
              </a:rPr>
              <a:t>Проводится на базе научных подразделений семи Институтов ФИЦ ЯНЦ СО РАН.   </a:t>
            </a:r>
          </a:p>
        </p:txBody>
      </p:sp>
      <p:pic>
        <p:nvPicPr>
          <p:cNvPr id="38" name="Изображение 37" descr="Снимок экрана 2024-06-20 в 23.14.21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16" y="6283003"/>
            <a:ext cx="2304256" cy="1689787"/>
          </a:xfrm>
          <a:prstGeom prst="rect">
            <a:avLst/>
          </a:prstGeom>
        </p:spPr>
      </p:pic>
      <p:pic>
        <p:nvPicPr>
          <p:cNvPr id="68" name="Изображение 67" descr="03_Bolee_45_mm_po_vysote_v_formate_PNG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240" y="234331"/>
            <a:ext cx="2730116" cy="2732968"/>
          </a:xfrm>
          <a:prstGeom prst="rect">
            <a:avLst/>
          </a:prstGeom>
        </p:spPr>
      </p:pic>
      <p:pic>
        <p:nvPicPr>
          <p:cNvPr id="70" name="Изображение 6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326808" y="12475691"/>
            <a:ext cx="1663736" cy="1584176"/>
          </a:xfrm>
          <a:prstGeom prst="rect">
            <a:avLst/>
          </a:prstGeom>
        </p:spPr>
      </p:pic>
      <p:pic>
        <p:nvPicPr>
          <p:cNvPr id="39" name="Изображение 3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09224" y="12835731"/>
            <a:ext cx="1256928" cy="1772268"/>
          </a:xfrm>
          <a:prstGeom prst="rect">
            <a:avLst/>
          </a:prstGeom>
        </p:spPr>
      </p:pic>
      <p:pic>
        <p:nvPicPr>
          <p:cNvPr id="47" name="Изображение 46" descr="ASUSSR-logo.pn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424" y="8011195"/>
            <a:ext cx="2028799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88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кругленный прямоугольник 28"/>
          <p:cNvSpPr/>
          <p:nvPr/>
        </p:nvSpPr>
        <p:spPr>
          <a:xfrm>
            <a:off x="11072380" y="20594535"/>
            <a:ext cx="9928720" cy="92519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38248" y="16039973"/>
            <a:ext cx="9928719" cy="91091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04639" y="450355"/>
            <a:ext cx="9928720" cy="88569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3" descr="https://ipng.ysn.ru/wp-content/themes/ig19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35" y="16374362"/>
            <a:ext cx="1602754" cy="160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76576" y="16436131"/>
            <a:ext cx="5905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cap="all" dirty="0">
                <a:cs typeface="Arial" panose="020B0604020202020204" pitchFamily="34" charset="0"/>
              </a:rPr>
              <a:t>Институт проблем нефти и </a:t>
            </a:r>
            <a:r>
              <a:rPr lang="ru-RU" sz="3600" cap="all" dirty="0" smtClean="0">
                <a:cs typeface="Arial" panose="020B0604020202020204" pitchFamily="34" charset="0"/>
              </a:rPr>
              <a:t>газа СО РАН</a:t>
            </a:r>
            <a:endParaRPr lang="ru-RU" sz="3600" dirty="0">
              <a:cs typeface="Arial" panose="020B0604020202020204" pitchFamily="34" charset="0"/>
            </a:endParaRPr>
          </a:p>
        </p:txBody>
      </p:sp>
      <p:pic>
        <p:nvPicPr>
          <p:cNvPr id="14" name="Picture 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9584" y="20957310"/>
            <a:ext cx="1966699" cy="189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3789745" y="21188659"/>
            <a:ext cx="54726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cap="all" dirty="0" smtClean="0">
                <a:cs typeface="Arial" panose="020B0604020202020204" pitchFamily="34" charset="0"/>
              </a:rPr>
              <a:t>Институт ГОРНОГО ДЕЛА </a:t>
            </a:r>
            <a:r>
              <a:rPr lang="ru-RU" sz="2800" cap="all" dirty="0" smtClean="0">
                <a:cs typeface="Arial" panose="020B0604020202020204" pitchFamily="34" charset="0"/>
              </a:rPr>
              <a:t>СЕВЕРА </a:t>
            </a:r>
          </a:p>
          <a:p>
            <a:r>
              <a:rPr lang="ru-RU" sz="2800" cap="all" dirty="0" smtClean="0">
                <a:cs typeface="Arial" panose="020B0604020202020204" pitchFamily="34" charset="0"/>
              </a:rPr>
              <a:t>СО РАН  </a:t>
            </a:r>
            <a:endParaRPr lang="ru-RU" sz="2800" cap="all" dirty="0" smtClean="0">
              <a:cs typeface="Arial" panose="020B0604020202020204" pitchFamily="34" charset="0"/>
            </a:endParaRPr>
          </a:p>
          <a:p>
            <a:r>
              <a:rPr lang="ru-RU" sz="2800" cap="all" dirty="0" smtClean="0">
                <a:cs typeface="Arial" panose="020B0604020202020204" pitchFamily="34" charset="0"/>
              </a:rPr>
              <a:t>Имени Н.В</a:t>
            </a:r>
            <a:r>
              <a:rPr lang="ru-RU" sz="2800" cap="all" dirty="0" smtClean="0">
                <a:cs typeface="Arial" panose="020B0604020202020204" pitchFamily="34" charset="0"/>
              </a:rPr>
              <a:t>. ЧЕРСКОГО</a:t>
            </a:r>
            <a:endParaRPr lang="ru-RU" sz="2800" dirty="0"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4954" y="8104329"/>
            <a:ext cx="5127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к/т: +7(4112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39-04-06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Адрес: г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Якутск, пр. Ленина, д. 31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0950648" y="5913743"/>
            <a:ext cx="9928720" cy="84311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060553" y="594371"/>
            <a:ext cx="5328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cap="all" dirty="0">
                <a:cs typeface="Arial" panose="020B0604020202020204" pitchFamily="34" charset="0"/>
              </a:rPr>
              <a:t>Институт космофизических исследований </a:t>
            </a:r>
            <a:r>
              <a:rPr lang="ru-RU" sz="2800" cap="all" dirty="0" smtClean="0">
                <a:cs typeface="Arial" panose="020B0604020202020204" pitchFamily="34" charset="0"/>
              </a:rPr>
              <a:t>и </a:t>
            </a:r>
            <a:r>
              <a:rPr lang="ru-RU" sz="2800" cap="all" dirty="0" smtClean="0">
                <a:cs typeface="Arial" panose="020B0604020202020204" pitchFamily="34" charset="0"/>
              </a:rPr>
              <a:t>аэрономии </a:t>
            </a:r>
          </a:p>
          <a:p>
            <a:r>
              <a:rPr lang="ru-RU" sz="2800" cap="all" dirty="0" smtClean="0">
                <a:cs typeface="Arial" panose="020B0604020202020204" pitchFamily="34" charset="0"/>
              </a:rPr>
              <a:t>СО РАН </a:t>
            </a:r>
          </a:p>
          <a:p>
            <a:r>
              <a:rPr lang="ru-RU" sz="2800" cap="all" dirty="0" smtClean="0">
                <a:cs typeface="Arial" panose="020B0604020202020204" pitchFamily="34" charset="0"/>
              </a:rPr>
              <a:t>им</a:t>
            </a:r>
            <a:r>
              <a:rPr lang="ru-RU" sz="2800" cap="all" dirty="0" smtClean="0">
                <a:cs typeface="Arial" panose="020B0604020202020204" pitchFamily="34" charset="0"/>
              </a:rPr>
              <a:t>ени</a:t>
            </a:r>
            <a:r>
              <a:rPr lang="ru-RU" sz="2800" cap="all" dirty="0" smtClean="0">
                <a:cs typeface="Arial" panose="020B0604020202020204" pitchFamily="34" charset="0"/>
              </a:rPr>
              <a:t> </a:t>
            </a:r>
            <a:r>
              <a:rPr lang="ru-RU" sz="2800" cap="all" dirty="0">
                <a:cs typeface="Arial" panose="020B0604020202020204" pitchFamily="34" charset="0"/>
              </a:rPr>
              <a:t>Ю.Г. Шафера</a:t>
            </a:r>
            <a:endParaRPr lang="ru-RU" sz="2800" dirty="0">
              <a:cs typeface="Arial" panose="020B0604020202020204" pitchFamily="34" charset="0"/>
            </a:endParaRPr>
          </a:p>
        </p:txBody>
      </p:sp>
      <p:pic>
        <p:nvPicPr>
          <p:cNvPr id="19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92166" y1="75500" x2="70507" y2="94000"/>
                        <a14:backgroundMark x1="43779" y1="97500" x2="80184" y2="9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448" y="6066979"/>
            <a:ext cx="2207314" cy="203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77935" y="23641937"/>
            <a:ext cx="53696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к/т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: +7(4112) 39-06-20 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Адрес: г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Якутск, ул. Петровского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д.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2,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каб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220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59329" y="28738136"/>
            <a:ext cx="5711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к/т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: +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7(4112) 39-00-57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Адрес: г. Якутск, пр. Ленина, д. 43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721020" y="12841295"/>
            <a:ext cx="6228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к/т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: +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7(4112) 33-56-90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Адрес: г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Якутск, пр. Ленина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д.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41,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каб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531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89540" y="2545045"/>
            <a:ext cx="890521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Институт космофизических исследований и аэрономии им. Ю.Г. Шафера СО РАН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был создан 21 августа 1962 г. Известен результатами мирового уровня в области исследований энергетического спектра и массового состава космических лучей сверхвысоких энергий, происхождения и генерации космических лучей, механизмов передачи энергии из солнечного ветра в магнитосферу и ионосферу Земли, динамического и температурного режима верхней атмосферы. Основные направления научной деятельности ИКФИА СО РАН: проведение фундаментальных, поисковых и прикладных научных исследований по направлению: астрофизика космических лучей и солнечно-земная физика.</a:t>
            </a:r>
            <a:endParaRPr lang="ru-RU" sz="200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07028" y="6089230"/>
            <a:ext cx="92827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Научные специальности (бюджет):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1.3.1. Физика космоса,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астрономия – 3 места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1.6.18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Науки об атмосфере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климате – 1 место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Научные специальности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(коммерческое):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1.3.1. Физика космоса, астрономия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2места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285688" y="6427019"/>
            <a:ext cx="62312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cap="all" dirty="0">
                <a:cs typeface="Arial" panose="020B0604020202020204" pitchFamily="34" charset="0"/>
              </a:rPr>
              <a:t>Институт </a:t>
            </a:r>
            <a:r>
              <a:rPr lang="ru-RU" sz="2800" cap="all" dirty="0" smtClean="0">
                <a:cs typeface="Arial" panose="020B0604020202020204" pitchFamily="34" charset="0"/>
              </a:rPr>
              <a:t>биологических </a:t>
            </a:r>
            <a:endParaRPr lang="ru-RU" sz="2800" cap="all" dirty="0" smtClean="0">
              <a:cs typeface="Arial" panose="020B0604020202020204" pitchFamily="34" charset="0"/>
            </a:endParaRPr>
          </a:p>
          <a:p>
            <a:r>
              <a:rPr lang="ru-RU" sz="2800" cap="all" dirty="0" smtClean="0">
                <a:cs typeface="Arial" panose="020B0604020202020204" pitchFamily="34" charset="0"/>
              </a:rPr>
              <a:t>Проблем </a:t>
            </a:r>
            <a:r>
              <a:rPr lang="ru-RU" sz="2800" cap="all" dirty="0" err="1" smtClean="0">
                <a:cs typeface="Arial" panose="020B0604020202020204" pitchFamily="34" charset="0"/>
              </a:rPr>
              <a:t>Криолитозоны</a:t>
            </a:r>
            <a:r>
              <a:rPr lang="ru-RU" sz="2800" cap="all" dirty="0" smtClean="0">
                <a:cs typeface="Arial" panose="020B0604020202020204" pitchFamily="34" charset="0"/>
              </a:rPr>
              <a:t> СО РАН</a:t>
            </a:r>
            <a:endParaRPr lang="ru-RU" sz="2800" dirty="0"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795420" y="8245418"/>
            <a:ext cx="85601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Институт биологических проблем криолитозоны СО РАН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был создан в 1952 году. Институт проводит фундаментальные, прикладные, поисковые исследования и разработки, направленные на получение и систематизацию новых знаний и решение приоритетных научных проблем в области биологических наук. Занимается изучением структурной организации, механизмов устойчивости и продуктивности экосистем Северо-Востока Евразии, разработкой научных основ сохранения биоразнообразия, охраны и оптимизации использования биологических ресурсов криолитозоны.</a:t>
            </a:r>
            <a:endParaRPr lang="ru-RU" sz="200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804002" y="11384580"/>
            <a:ext cx="5599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Научные специальности (бюджет):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1.5.12.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Зоология – 1 место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1.5.15.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Экология – 1 место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1927371" y="23175009"/>
            <a:ext cx="856011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Институт горного дела Севера им. Н.В. Черского СО РАН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был создан 7 марта 1980 года и является единственным академическим учреждением горного профиля на Северо-Востоке России, проводящим на мировом уровне комплексные фундаментальные и прикладные исследования по изучению свойств геоматериалов и массивов горных пород и разработке перспективных геотехнологий освоения месторождений твердых полезных ископаемых в условиях криолитозоны. Основные направления научной деятельности – проблемы комплексного освоения минеральных ресурсов в условиях криолитозоны; теплофизика и геомеханика многолетнемерзлых пород и массивов с учетом антропогенных факторов.</a:t>
            </a:r>
            <a:endParaRPr lang="ru-RU" sz="200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979367" y="26903000"/>
            <a:ext cx="8900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Научные специальности (бюджет):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2.8.6. Геомеханика, разрушение горных пород, рудничная аэрогазодинамика и горная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теплофизика – 2 места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893688" y="18072000"/>
            <a:ext cx="939610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Институт проблем нефти и газа СО РАН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был создан 1 ноября 1999 года. Основные научные направления Института -  геология и геохимия нефти и газа древних платформ; проблемы геологии, разработка месторождений, транспорта и переработки углеводородного сырья в условиях Крайнего Севера; физико-технические проблемы разработки месторождений, транспорта и переработки нефти и газа; проблемы сохранения северных экосистем в условиях функционирования нефтегазового комплекса; проблемы материаловедения и технологии получения модифицированных полимерных и композиционных материалов; научного сопровождение развития нефтегазового комплекса Республики Саха (Якутия)</a:t>
            </a:r>
            <a:endParaRPr lang="ru-RU" sz="200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93687" y="21425257"/>
            <a:ext cx="93961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Научные специальности (бюджет):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2.6.17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Материаловедение – 2 места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Научные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специальности (коммерческое)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1.6.7. Инженерная геология, мерзлотоведение </a:t>
            </a: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  и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грунтоведение - 1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место 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76" y="12747039"/>
            <a:ext cx="2743500" cy="3111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32" y="9737653"/>
            <a:ext cx="4349575" cy="2883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415" y="9882754"/>
            <a:ext cx="4250757" cy="4860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3" y="25530545"/>
            <a:ext cx="3821566" cy="3193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312" y="27563209"/>
            <a:ext cx="5879812" cy="2321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133" y="25530545"/>
            <a:ext cx="5056229" cy="3193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463" y="579828"/>
            <a:ext cx="5293012" cy="3570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7819" y="1582396"/>
            <a:ext cx="5400638" cy="3932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015" y="14813337"/>
            <a:ext cx="9331626" cy="3122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022" y="16030703"/>
            <a:ext cx="3137894" cy="4265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4354" y="17195926"/>
            <a:ext cx="4556125" cy="3100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C:\Users\User\Downloads\ИКФИА.logo.circl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67" y="653112"/>
            <a:ext cx="1710733" cy="171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://qrcoder.ru/code/?https%3A%2F%2Fikfia.ysn.ru%2F&amp;4&amp;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001" y="7480384"/>
            <a:ext cx="1091942" cy="109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141010" y="8513379"/>
            <a:ext cx="1090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ikfia.ysn.ru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/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406514" y="13549181"/>
            <a:ext cx="10999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ibpc.ysn.ru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/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 descr="http://qrcoder.ru/code/?https%3A%2F%2Fibpc.ysn.ru%2F&amp;4&amp;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751" y="12492576"/>
            <a:ext cx="1141508" cy="114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019558" y="24230459"/>
            <a:ext cx="16466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https://ipng.ysn.ru/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 descr="http://qrcoder.ru/code/?https%3A%2F%2Fipng.ysn.ru%2F&amp;4&amp;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102" y="23053415"/>
            <a:ext cx="1177043" cy="117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762224" y="29064274"/>
            <a:ext cx="1976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http://www.igds.ysn.ru/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0" descr="http://qrcoder.ru/code/?http%3A%2F%2Fwww.igds.ysn.ru%2F&amp;4&amp;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486" y="27867638"/>
            <a:ext cx="1210044" cy="121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Рисунок 44" descr="http://qrcoder.ru/code/?https%3A%2F%2Fprez.ysn.ru%2Faspirantura%2F&amp;6&amp;0"/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010" y="5944074"/>
            <a:ext cx="1099620" cy="1106123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Прямоугольник 45"/>
          <p:cNvSpPr/>
          <p:nvPr/>
        </p:nvSpPr>
        <p:spPr>
          <a:xfrm>
            <a:off x="7683601" y="7039961"/>
            <a:ext cx="2005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prez.ysn.ru/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aspirantura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Рисунок 46" descr="http://qrcoder.ru/code/?https%3A%2F%2Fprez.ysn.ru%2Faspirantura%2F&amp;6&amp;0"/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7639" y="11088912"/>
            <a:ext cx="1099620" cy="110612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Прямоугольник 47"/>
          <p:cNvSpPr/>
          <p:nvPr/>
        </p:nvSpPr>
        <p:spPr>
          <a:xfrm>
            <a:off x="17970230" y="12184799"/>
            <a:ext cx="2005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prez.ysn.ru/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aspirantura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 descr="http://qrcoder.ru/code/?https%3A%2F%2Fprez.ysn.ru%2Faspirantura%2F&amp;6&amp;0"/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904" y="21456620"/>
            <a:ext cx="1217241" cy="122444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Прямоугольник 49"/>
          <p:cNvSpPr/>
          <p:nvPr/>
        </p:nvSpPr>
        <p:spPr>
          <a:xfrm>
            <a:off x="7840272" y="22653256"/>
            <a:ext cx="2005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prez.ysn.ru/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aspirantura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Рисунок 50" descr="http://qrcoder.ru/code/?https%3A%2F%2Fprez.ysn.ru%2Faspirantura%2F&amp;6&amp;0"/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416" y="27867639"/>
            <a:ext cx="1217241" cy="122444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Прямоугольник 51"/>
          <p:cNvSpPr/>
          <p:nvPr/>
        </p:nvSpPr>
        <p:spPr>
          <a:xfrm>
            <a:off x="16695784" y="29064275"/>
            <a:ext cx="2005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prez.ysn.ru/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aspirantura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Рисунок 10"/>
          <p:cNvPicPr/>
          <p:nvPr/>
        </p:nvPicPr>
        <p:blipFill>
          <a:blip r:embed="rId24"/>
          <a:stretch>
            <a:fillRect/>
          </a:stretch>
        </p:blipFill>
        <p:spPr>
          <a:xfrm>
            <a:off x="19262352" y="20756611"/>
            <a:ext cx="1763476" cy="2376264"/>
          </a:xfrm>
          <a:prstGeom prst="rect">
            <a:avLst/>
          </a:prstGeom>
        </p:spPr>
      </p:pic>
      <p:pic>
        <p:nvPicPr>
          <p:cNvPr id="10" name="Изображение 9" descr="Снимок экрана 2024-06-20 в 23.44.21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066" y="522363"/>
            <a:ext cx="1425758" cy="1944216"/>
          </a:xfrm>
          <a:prstGeom prst="rect">
            <a:avLst/>
          </a:prstGeom>
        </p:spPr>
      </p:pic>
      <p:pic>
        <p:nvPicPr>
          <p:cNvPr id="16" name="Изображение 15" descr="Снимок экрана 2024-06-20 в 23.42.26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499" y="15860067"/>
            <a:ext cx="1737335" cy="2160240"/>
          </a:xfrm>
          <a:prstGeom prst="rect">
            <a:avLst/>
          </a:prstGeom>
        </p:spPr>
      </p:pic>
      <p:pic>
        <p:nvPicPr>
          <p:cNvPr id="56" name="Изображение 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4320" y="5922963"/>
            <a:ext cx="1873623" cy="232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6591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2594</TotalTime>
  <Words>1505</Words>
  <Application>Microsoft Macintosh PowerPoint</Application>
  <PresentationFormat>Другой</PresentationFormat>
  <Paragraphs>115</Paragraphs>
  <Slides>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3" baseType="lpstr">
      <vt:lpstr>Тема Office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 Прохоровна</dc:creator>
  <cp:lastModifiedBy>Cherosov Mikhail</cp:lastModifiedBy>
  <cp:revision>166</cp:revision>
  <dcterms:created xsi:type="dcterms:W3CDTF">2022-12-07T07:29:00Z</dcterms:created>
  <dcterms:modified xsi:type="dcterms:W3CDTF">2024-06-20T15:15:26Z</dcterms:modified>
</cp:coreProperties>
</file>